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77" r:id="rId5"/>
    <p:sldId id="258" r:id="rId6"/>
    <p:sldId id="286" r:id="rId7"/>
    <p:sldId id="262" r:id="rId8"/>
    <p:sldId id="271" r:id="rId9"/>
    <p:sldId id="264" r:id="rId10"/>
    <p:sldId id="265" r:id="rId11"/>
    <p:sldId id="272" r:id="rId12"/>
    <p:sldId id="287" r:id="rId13"/>
    <p:sldId id="27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swald" panose="020B0604020202020204" charset="-93"/>
      <p:regular r:id="rId20"/>
      <p:bold r:id="rId21"/>
    </p:embeddedFont>
    <p:embeddedFont>
      <p:font typeface="Tino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35E77D-2F19-4A19-8134-E5D8DDDFDACA}">
  <a:tblStyle styleId="{7435E77D-2F19-4A19-8134-E5D8DDDFD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41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1 </a:t>
            </a:r>
            <a:br>
              <a:rPr lang="en" dirty="0"/>
            </a:br>
            <a:r>
              <a:rPr lang="en" dirty="0"/>
              <a:t>SNEAKER SHOP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Easy to use management functions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1840034" y="2160375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 dirty="0"/>
              <a:t>Business can easily view, add, edit or delete information.</a:t>
            </a:r>
            <a:endParaRPr sz="1800" dirty="0"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F85B2-4FC2-4AD6-9859-F9964060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8" t="23870" r="25973" b="5562"/>
          <a:stretch/>
        </p:blipFill>
        <p:spPr>
          <a:xfrm>
            <a:off x="5072179" y="1597715"/>
            <a:ext cx="2827171" cy="21265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ORDER</a:t>
            </a:r>
            <a:r>
              <a:rPr lang="en" dirty="0"/>
              <a:t> PROCESS IS EASY</a:t>
            </a:r>
            <a:endParaRPr dirty="0"/>
          </a:p>
        </p:txBody>
      </p:sp>
      <p:sp>
        <p:nvSpPr>
          <p:cNvPr id="207" name="Google Shape;207;p30"/>
          <p:cNvSpPr/>
          <p:nvPr/>
        </p:nvSpPr>
        <p:spPr>
          <a:xfrm>
            <a:off x="1379234" y="1902181"/>
            <a:ext cx="1938124" cy="1838700"/>
          </a:xfrm>
          <a:prstGeom prst="homePlate">
            <a:avLst>
              <a:gd name="adj" fmla="val 30129"/>
            </a:avLst>
          </a:prstGeom>
          <a:solidFill>
            <a:srgbClr val="FFFF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Tinos"/>
                <a:ea typeface="Tinos"/>
                <a:cs typeface="Tinos"/>
                <a:sym typeface="Tinos"/>
              </a:rPr>
              <a:t>waiting</a:t>
            </a:r>
            <a:endParaRPr sz="1800" dirty="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2925188" y="1902181"/>
            <a:ext cx="2055414" cy="1838700"/>
          </a:xfrm>
          <a:prstGeom prst="chevron">
            <a:avLst>
              <a:gd name="adj" fmla="val 29853"/>
            </a:avLst>
          </a:prstGeom>
          <a:solidFill>
            <a:schemeClr val="tx1">
              <a:lumMod val="90000"/>
              <a:lumOff val="10000"/>
              <a:alpha val="9620"/>
            </a:scheme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Tinos"/>
                <a:ea typeface="Tinos"/>
                <a:cs typeface="Tinos"/>
                <a:sym typeface="Tinos"/>
              </a:rPr>
              <a:t>received</a:t>
            </a:r>
            <a:endParaRPr sz="1800" dirty="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4572000" y="1885526"/>
            <a:ext cx="2222205" cy="1838700"/>
          </a:xfrm>
          <a:prstGeom prst="chevron">
            <a:avLst>
              <a:gd name="adj" fmla="val 29853"/>
            </a:avLst>
          </a:prstGeom>
          <a:solidFill>
            <a:srgbClr val="0070C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Tinos"/>
                <a:ea typeface="Tinos"/>
                <a:cs typeface="Tinos"/>
                <a:sym typeface="Tinos"/>
              </a:rPr>
              <a:t>delivering</a:t>
            </a:r>
            <a:endParaRPr sz="1800" dirty="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208;p30">
            <a:extLst>
              <a:ext uri="{FF2B5EF4-FFF2-40B4-BE49-F238E27FC236}">
                <a16:creationId xmlns:a16="http://schemas.microsoft.com/office/drawing/2014/main" id="{B00BD401-61FF-4ED8-9046-3925E18FA326}"/>
              </a:ext>
            </a:extLst>
          </p:cNvPr>
          <p:cNvSpPr/>
          <p:nvPr/>
        </p:nvSpPr>
        <p:spPr>
          <a:xfrm>
            <a:off x="6392637" y="1885526"/>
            <a:ext cx="2055413" cy="1838700"/>
          </a:xfrm>
          <a:prstGeom prst="chevron">
            <a:avLst>
              <a:gd name="adj" fmla="val 29853"/>
            </a:avLst>
          </a:prstGeom>
          <a:solidFill>
            <a:srgbClr val="00B05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Tinos"/>
                <a:ea typeface="Tinos"/>
                <a:cs typeface="Tinos"/>
                <a:sym typeface="Tinos"/>
              </a:rPr>
              <a:t>finished</a:t>
            </a:r>
            <a:endParaRPr sz="1800" dirty="0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43B29-9891-44F7-9721-364C19E99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D676DC-7769-42A1-8B1E-DB76093B3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79240"/>
              </p:ext>
            </p:extLst>
          </p:nvPr>
        </p:nvGraphicFramePr>
        <p:xfrm>
          <a:off x="1892595" y="1679942"/>
          <a:ext cx="6006755" cy="2292937"/>
        </p:xfrm>
        <a:graphic>
          <a:graphicData uri="http://schemas.openxmlformats.org/drawingml/2006/table">
            <a:tbl>
              <a:tblPr firstRow="1" firstCol="1" bandRow="1">
                <a:tableStyleId>{7435E77D-2F19-4A19-8134-E5D8DDDFDACA}</a:tableStyleId>
              </a:tblPr>
              <a:tblGrid>
                <a:gridCol w="522066">
                  <a:extLst>
                    <a:ext uri="{9D8B030D-6E8A-4147-A177-3AD203B41FA5}">
                      <a16:colId xmlns:a16="http://schemas.microsoft.com/office/drawing/2014/main" val="1108991003"/>
                    </a:ext>
                  </a:extLst>
                </a:gridCol>
                <a:gridCol w="4016340">
                  <a:extLst>
                    <a:ext uri="{9D8B030D-6E8A-4147-A177-3AD203B41FA5}">
                      <a16:colId xmlns:a16="http://schemas.microsoft.com/office/drawing/2014/main" val="2222135723"/>
                    </a:ext>
                  </a:extLst>
                </a:gridCol>
                <a:gridCol w="1468349">
                  <a:extLst>
                    <a:ext uri="{9D8B030D-6E8A-4147-A177-3AD203B41FA5}">
                      <a16:colId xmlns:a16="http://schemas.microsoft.com/office/drawing/2014/main" val="3350899818"/>
                    </a:ext>
                  </a:extLst>
                </a:gridCol>
              </a:tblGrid>
              <a:tr h="553625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No.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vi-VN" dirty="0">
                          <a:sym typeface="Arial"/>
                        </a:rPr>
                        <a:t>Task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vi-VN" dirty="0">
                          <a:sym typeface="Arial"/>
                        </a:rPr>
                        <a:t>Made by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extLst>
                  <a:ext uri="{0D108BD9-81ED-4DB2-BD59-A6C34878D82A}">
                    <a16:rowId xmlns:a16="http://schemas.microsoft.com/office/drawing/2014/main" val="1534235762"/>
                  </a:ext>
                </a:extLst>
              </a:tr>
              <a:tr h="445518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1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vi-VN" dirty="0"/>
                        <a:t>Login</a:t>
                      </a:r>
                      <a:r>
                        <a:rPr lang="en-US" dirty="0"/>
                        <a:t>,</a:t>
                      </a:r>
                      <a:r>
                        <a:rPr lang="vi-VN" dirty="0"/>
                        <a:t> User, Product, Order, Menu, Box chat</a:t>
                      </a:r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vi-VN" dirty="0"/>
                        <a:t>Hạ Vy</a:t>
                      </a:r>
                    </a:p>
                  </a:txBody>
                  <a:tcPr marL="65686" marR="65686" marT="0" marB="0" anchor="ctr"/>
                </a:tc>
                <a:extLst>
                  <a:ext uri="{0D108BD9-81ED-4DB2-BD59-A6C34878D82A}">
                    <a16:rowId xmlns:a16="http://schemas.microsoft.com/office/drawing/2014/main" val="3456278533"/>
                  </a:ext>
                </a:extLst>
              </a:tr>
              <a:tr h="482759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2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News, </a:t>
                      </a:r>
                      <a:r>
                        <a:rPr lang="en-US" dirty="0" err="1"/>
                        <a:t>FAQ&amp;Policy</a:t>
                      </a:r>
                      <a:r>
                        <a:rPr lang="en-US" dirty="0"/>
                        <a:t>, Admin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vi-VN" dirty="0"/>
                        <a:t>S</a:t>
                      </a:r>
                      <a:r>
                        <a:rPr lang="en-US" dirty="0" err="1"/>
                        <a:t>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Ngọc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extLst>
                  <a:ext uri="{0D108BD9-81ED-4DB2-BD59-A6C34878D82A}">
                    <a16:rowId xmlns:a16="http://schemas.microsoft.com/office/drawing/2014/main" val="2738076822"/>
                  </a:ext>
                </a:extLst>
              </a:tr>
              <a:tr h="397243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3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Wishlist, Review </a:t>
                      </a:r>
                      <a:r>
                        <a:rPr lang="vi-VN" dirty="0"/>
                        <a:t>filter</a:t>
                      </a:r>
                      <a:r>
                        <a:rPr lang="en-US" dirty="0"/>
                        <a:t>, About us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Anh </a:t>
                      </a:r>
                      <a:r>
                        <a:rPr lang="en-US" dirty="0" err="1"/>
                        <a:t>Tài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extLst>
                  <a:ext uri="{0D108BD9-81ED-4DB2-BD59-A6C34878D82A}">
                    <a16:rowId xmlns:a16="http://schemas.microsoft.com/office/drawing/2014/main" val="1627646608"/>
                  </a:ext>
                </a:extLst>
              </a:tr>
              <a:tr h="413792"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4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Contact Us, Event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dirty="0"/>
                        <a:t>Thanh Nam</a:t>
                      </a:r>
                      <a:endParaRPr lang="vi-VN" dirty="0"/>
                    </a:p>
                  </a:txBody>
                  <a:tcPr marL="65686" marR="65686" marT="0" marB="0" anchor="ctr"/>
                </a:tc>
                <a:extLst>
                  <a:ext uri="{0D108BD9-81ED-4DB2-BD59-A6C34878D82A}">
                    <a16:rowId xmlns:a16="http://schemas.microsoft.com/office/drawing/2014/main" val="1337266449"/>
                  </a:ext>
                </a:extLst>
              </a:tr>
            </a:tbl>
          </a:graphicData>
        </a:graphic>
      </p:graphicFrame>
      <p:sp>
        <p:nvSpPr>
          <p:cNvPr id="5" name="Google Shape;139;p23">
            <a:extLst>
              <a:ext uri="{FF2B5EF4-FFF2-40B4-BE49-F238E27FC236}">
                <a16:creationId xmlns:a16="http://schemas.microsoft.com/office/drawing/2014/main" id="{3A852FBF-47BC-4A0A-A3CD-28E00E9923DC}"/>
              </a:ext>
            </a:extLst>
          </p:cNvPr>
          <p:cNvSpPr txBox="1">
            <a:spLocks/>
          </p:cNvSpPr>
          <p:nvPr/>
        </p:nvSpPr>
        <p:spPr>
          <a:xfrm>
            <a:off x="1786622" y="651474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/>
              <a:t>Task Sheet</a:t>
            </a:r>
          </a:p>
        </p:txBody>
      </p:sp>
    </p:spTree>
    <p:extLst>
      <p:ext uri="{BB962C8B-B14F-4D97-AF65-F5344CB8AC3E}">
        <p14:creationId xmlns:p14="http://schemas.microsoft.com/office/powerpoint/2010/main" val="20862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100" y="1158825"/>
            <a:ext cx="2746500" cy="2746500"/>
          </a:xfrm>
          <a:prstGeom prst="ellipse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321601" y="1991850"/>
            <a:ext cx="32343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THANKS!</a:t>
            </a:r>
            <a:endParaRPr sz="6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2077169" y="719375"/>
            <a:ext cx="6095805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We Are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2077170" y="1517126"/>
            <a:ext cx="3292500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5212A"/>
                </a:solidFill>
              </a:rPr>
              <a:t>Group Member</a:t>
            </a:r>
            <a:endParaRPr sz="1200" dirty="0">
              <a:solidFill>
                <a:srgbClr val="25212A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Nguyen Ha Vy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Nguyen Son Ngoc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Nguyen Anh Tai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Phan Thanh Nam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5069775" y="1578150"/>
            <a:ext cx="3103200" cy="22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25212A"/>
                </a:solidFill>
              </a:rPr>
              <a:t>Tutorial Lecturer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Hoang Duc Quang</a:t>
            </a:r>
            <a:endParaRPr sz="1200" dirty="0">
              <a:solidFill>
                <a:srgbClr val="25212A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2021872" y="3341488"/>
            <a:ext cx="6095806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solidFill>
                  <a:srgbClr val="A64D79"/>
                </a:solidFill>
              </a:rPr>
              <a:t>We wish to say a special thanks to </a:t>
            </a:r>
            <a:endParaRPr sz="1200" b="1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A64D79"/>
                </a:solidFill>
              </a:rPr>
              <a:t>Mr.Hoang</a:t>
            </a:r>
            <a:r>
              <a:rPr lang="en-US" sz="1200" dirty="0">
                <a:solidFill>
                  <a:srgbClr val="A64D79"/>
                </a:solidFill>
              </a:rPr>
              <a:t> Duc Quang, my classmate and FPT Aptech Computer Education.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64D79"/>
              </a:solidFill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CUSTOMER BENEFITS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912024" y="3144851"/>
            <a:ext cx="612618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Let’s see the convennience of the customer when using the website</a:t>
            </a:r>
            <a:endParaRPr sz="16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331;p39">
            <a:extLst>
              <a:ext uri="{FF2B5EF4-FFF2-40B4-BE49-F238E27FC236}">
                <a16:creationId xmlns:a16="http://schemas.microsoft.com/office/drawing/2014/main" id="{D18FE42D-A78B-40AA-995F-80BBA9095E82}"/>
              </a:ext>
            </a:extLst>
          </p:cNvPr>
          <p:cNvSpPr/>
          <p:nvPr/>
        </p:nvSpPr>
        <p:spPr>
          <a:xfrm>
            <a:off x="3912781" y="776177"/>
            <a:ext cx="1727898" cy="161648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61" name="Google Shape;261;p35"/>
          <p:cNvGrpSpPr/>
          <p:nvPr/>
        </p:nvGrpSpPr>
        <p:grpSpPr>
          <a:xfrm>
            <a:off x="1374274" y="1590917"/>
            <a:ext cx="3748366" cy="2199099"/>
            <a:chOff x="1177450" y="241631"/>
            <a:chExt cx="6173152" cy="3627237"/>
          </a:xfrm>
        </p:grpSpPr>
        <p:sp>
          <p:nvSpPr>
            <p:cNvPr id="262" name="Google Shape;26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1177450" y="3773690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1177450" y="3697547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806350" y="3697547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D93D7F-CBE4-44D2-84F5-B0BF33346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41" y="1742403"/>
            <a:ext cx="2889437" cy="1820046"/>
          </a:xfrm>
          <a:prstGeom prst="rect">
            <a:avLst/>
          </a:prstGeom>
        </p:spPr>
      </p:pic>
      <p:grpSp>
        <p:nvGrpSpPr>
          <p:cNvPr id="14" name="Google Shape;249;p34">
            <a:extLst>
              <a:ext uri="{FF2B5EF4-FFF2-40B4-BE49-F238E27FC236}">
                <a16:creationId xmlns:a16="http://schemas.microsoft.com/office/drawing/2014/main" id="{561B8B8B-3A83-40D8-A702-503582183699}"/>
              </a:ext>
            </a:extLst>
          </p:cNvPr>
          <p:cNvGrpSpPr/>
          <p:nvPr/>
        </p:nvGrpSpPr>
        <p:grpSpPr>
          <a:xfrm>
            <a:off x="5544883" y="1742403"/>
            <a:ext cx="1177518" cy="1863074"/>
            <a:chOff x="2112475" y="238125"/>
            <a:chExt cx="3395050" cy="5238750"/>
          </a:xfrm>
        </p:grpSpPr>
        <p:sp>
          <p:nvSpPr>
            <p:cNvPr id="15" name="Google Shape;250;p34">
              <a:extLst>
                <a:ext uri="{FF2B5EF4-FFF2-40B4-BE49-F238E27FC236}">
                  <a16:creationId xmlns:a16="http://schemas.microsoft.com/office/drawing/2014/main" id="{A822121B-BC81-4B4E-ABED-A7AEB4F6660C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1;p34">
              <a:extLst>
                <a:ext uri="{FF2B5EF4-FFF2-40B4-BE49-F238E27FC236}">
                  <a16:creationId xmlns:a16="http://schemas.microsoft.com/office/drawing/2014/main" id="{4026E4E3-9BA6-4296-8F2A-05033CF7D954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2;p34">
              <a:extLst>
                <a:ext uri="{FF2B5EF4-FFF2-40B4-BE49-F238E27FC236}">
                  <a16:creationId xmlns:a16="http://schemas.microsoft.com/office/drawing/2014/main" id="{6F79F5B5-FDE4-475F-8941-0A55349B61AF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3;p34">
              <a:extLst>
                <a:ext uri="{FF2B5EF4-FFF2-40B4-BE49-F238E27FC236}">
                  <a16:creationId xmlns:a16="http://schemas.microsoft.com/office/drawing/2014/main" id="{29589F44-5056-4935-AF10-B6BC1200D6AC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F74EAAD-D6A1-4AC7-BD8D-A779920BC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49" t="15543" r="31895" b="9438"/>
          <a:stretch/>
        </p:blipFill>
        <p:spPr>
          <a:xfrm>
            <a:off x="5600273" y="1951841"/>
            <a:ext cx="1084410" cy="1483055"/>
          </a:xfrm>
          <a:prstGeom prst="rect">
            <a:avLst/>
          </a:prstGeom>
        </p:spPr>
      </p:pic>
      <p:grpSp>
        <p:nvGrpSpPr>
          <p:cNvPr id="21" name="Google Shape;237;p33">
            <a:extLst>
              <a:ext uri="{FF2B5EF4-FFF2-40B4-BE49-F238E27FC236}">
                <a16:creationId xmlns:a16="http://schemas.microsoft.com/office/drawing/2014/main" id="{B8C3777A-DDBD-47EC-8B38-3CBA7878A952}"/>
              </a:ext>
            </a:extLst>
          </p:cNvPr>
          <p:cNvGrpSpPr/>
          <p:nvPr/>
        </p:nvGrpSpPr>
        <p:grpSpPr>
          <a:xfrm>
            <a:off x="7344218" y="1998834"/>
            <a:ext cx="746220" cy="1378932"/>
            <a:chOff x="2547150" y="238125"/>
            <a:chExt cx="2525675" cy="5238750"/>
          </a:xfrm>
        </p:grpSpPr>
        <p:sp>
          <p:nvSpPr>
            <p:cNvPr id="22" name="Google Shape;238;p33">
              <a:extLst>
                <a:ext uri="{FF2B5EF4-FFF2-40B4-BE49-F238E27FC236}">
                  <a16:creationId xmlns:a16="http://schemas.microsoft.com/office/drawing/2014/main" id="{071617A1-F57B-4922-BEF7-BF4F0AC7ECF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9;p33">
              <a:extLst>
                <a:ext uri="{FF2B5EF4-FFF2-40B4-BE49-F238E27FC236}">
                  <a16:creationId xmlns:a16="http://schemas.microsoft.com/office/drawing/2014/main" id="{13693182-276C-47AA-A048-D5C155ADCB27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0;p33">
              <a:extLst>
                <a:ext uri="{FF2B5EF4-FFF2-40B4-BE49-F238E27FC236}">
                  <a16:creationId xmlns:a16="http://schemas.microsoft.com/office/drawing/2014/main" id="{E270D814-3DB7-4B07-8F52-C10031C41AA2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;p33">
              <a:extLst>
                <a:ext uri="{FF2B5EF4-FFF2-40B4-BE49-F238E27FC236}">
                  <a16:creationId xmlns:a16="http://schemas.microsoft.com/office/drawing/2014/main" id="{E7971263-D4E8-4491-8E6C-E43A42D5E7F9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62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03FEEA4-85AD-425E-8ED0-3DF7B9B20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77" t="13832" r="42653" b="7840"/>
          <a:stretch/>
        </p:blipFill>
        <p:spPr>
          <a:xfrm>
            <a:off x="7410892" y="2158006"/>
            <a:ext cx="650199" cy="1093507"/>
          </a:xfrm>
          <a:prstGeom prst="rect">
            <a:avLst/>
          </a:prstGeom>
        </p:spPr>
      </p:pic>
      <p:sp>
        <p:nvSpPr>
          <p:cNvPr id="28" name="Google Shape;91;p17">
            <a:extLst>
              <a:ext uri="{FF2B5EF4-FFF2-40B4-BE49-F238E27FC236}">
                <a16:creationId xmlns:a16="http://schemas.microsoft.com/office/drawing/2014/main" id="{F5FA4CC3-8763-4485-82FD-EAD8B9E891FD}"/>
              </a:ext>
            </a:extLst>
          </p:cNvPr>
          <p:cNvSpPr txBox="1">
            <a:spLocks/>
          </p:cNvSpPr>
          <p:nvPr/>
        </p:nvSpPr>
        <p:spPr>
          <a:xfrm>
            <a:off x="1935126" y="667393"/>
            <a:ext cx="5854171" cy="743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Responsive on all device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38100" dir="2700000" algn="bl" rotWithShape="0">
              <a:schemeClr val="dk1">
                <a:alpha val="12000"/>
              </a:schemeClr>
            </a:outerShdw>
          </a:effectLst>
        </p:spPr>
      </p:pic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1563159" y="1089775"/>
            <a:ext cx="332241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Easy to search!</a:t>
            </a:r>
            <a:endParaRPr sz="4000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Search products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Customer can search for products according to their needs with just 1 click!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 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59D13-DE9F-4888-B935-B34F2FB8F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1" t="17088" r="49967" b="5736"/>
          <a:stretch/>
        </p:blipFill>
        <p:spPr>
          <a:xfrm>
            <a:off x="5078277" y="1158825"/>
            <a:ext cx="2845495" cy="2746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1563159" y="1089775"/>
            <a:ext cx="332241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Payment in </a:t>
            </a:r>
            <a:br>
              <a:rPr lang="en" sz="4000" dirty="0"/>
            </a:br>
            <a:r>
              <a:rPr lang="en" sz="4000" dirty="0"/>
              <a:t>many ways</a:t>
            </a:r>
            <a:endParaRPr sz="4000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Search products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Customer can search for products according to their needs with just 1 click!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 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BBBB9-E727-4D32-AA25-8B017038B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1" t="33894" r="29651" b="23571"/>
          <a:stretch/>
        </p:blipFill>
        <p:spPr>
          <a:xfrm>
            <a:off x="4797459" y="1089775"/>
            <a:ext cx="3322416" cy="258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41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500" dirty="0"/>
              <a:t>2. BUSINESS BENEFITS</a:t>
            </a:r>
            <a:endParaRPr sz="4500"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294967295"/>
          </p:nvPr>
        </p:nvSpPr>
        <p:spPr>
          <a:xfrm>
            <a:off x="1753074" y="3335355"/>
            <a:ext cx="614627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Let’s see the convenience of the business when using the website</a:t>
            </a:r>
          </a:p>
        </p:txBody>
      </p:sp>
      <p:sp>
        <p:nvSpPr>
          <p:cNvPr id="113" name="Google Shape;113;p20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ctrTitle" idx="4294967295"/>
          </p:nvPr>
        </p:nvSpPr>
        <p:spPr>
          <a:xfrm>
            <a:off x="1848175" y="624460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89,526</a:t>
            </a:r>
            <a:endParaRPr sz="2000"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4294967295"/>
          </p:nvPr>
        </p:nvSpPr>
        <p:spPr>
          <a:xfrm>
            <a:off x="5883403" y="807360"/>
            <a:ext cx="208517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That’s a lot of </a:t>
            </a:r>
            <a:r>
              <a:rPr lang="vi-VN" sz="1800" dirty="0"/>
              <a:t>news</a:t>
            </a:r>
            <a:endParaRPr sz="180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 idx="4294967295"/>
          </p:nvPr>
        </p:nvSpPr>
        <p:spPr>
          <a:xfrm>
            <a:off x="1858510" y="1883160"/>
            <a:ext cx="5997000" cy="598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457</a:t>
            </a:r>
            <a:endParaRPr sz="2000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294967295"/>
          </p:nvPr>
        </p:nvSpPr>
        <p:spPr>
          <a:xfrm>
            <a:off x="6392835" y="2011137"/>
            <a:ext cx="1969514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 dirty="0"/>
              <a:t>Order</a:t>
            </a:r>
            <a:r>
              <a:rPr lang="en" sz="1800" dirty="0"/>
              <a:t> success!</a:t>
            </a:r>
            <a:endParaRPr sz="1800"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ctrTitle" idx="4294967295"/>
          </p:nvPr>
        </p:nvSpPr>
        <p:spPr>
          <a:xfrm>
            <a:off x="1841910" y="1218403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185,2 users</a:t>
            </a:r>
            <a:endParaRPr sz="2000" dirty="0"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4294967295"/>
          </p:nvPr>
        </p:nvSpPr>
        <p:spPr>
          <a:xfrm>
            <a:off x="6088530" y="1416000"/>
            <a:ext cx="208517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And a lot of users</a:t>
            </a:r>
            <a:endParaRPr sz="1800"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0" name="Google Shape;200;p29"/>
          <p:cNvCxnSpPr/>
          <p:nvPr/>
        </p:nvCxnSpPr>
        <p:spPr>
          <a:xfrm>
            <a:off x="1950700" y="1335906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9"/>
          <p:cNvCxnSpPr/>
          <p:nvPr/>
        </p:nvCxnSpPr>
        <p:spPr>
          <a:xfrm>
            <a:off x="1950700" y="1889274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D24849-B46D-42E5-ABE2-60D55E51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3" t="30460" r="3488" b="52956"/>
          <a:stretch/>
        </p:blipFill>
        <p:spPr>
          <a:xfrm>
            <a:off x="1471202" y="2553638"/>
            <a:ext cx="6976848" cy="852599"/>
          </a:xfrm>
          <a:prstGeom prst="rect">
            <a:avLst/>
          </a:prstGeom>
        </p:spPr>
      </p:pic>
      <p:sp>
        <p:nvSpPr>
          <p:cNvPr id="13" name="Google Shape;215;p31">
            <a:extLst>
              <a:ext uri="{FF2B5EF4-FFF2-40B4-BE49-F238E27FC236}">
                <a16:creationId xmlns:a16="http://schemas.microsoft.com/office/drawing/2014/main" id="{8BB93364-4171-4B9C-990A-94DCCE1C0D48}"/>
              </a:ext>
            </a:extLst>
          </p:cNvPr>
          <p:cNvSpPr txBox="1">
            <a:spLocks/>
          </p:cNvSpPr>
          <p:nvPr/>
        </p:nvSpPr>
        <p:spPr>
          <a:xfrm>
            <a:off x="1878203" y="3485538"/>
            <a:ext cx="5960707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000" dirty="0">
                <a:solidFill>
                  <a:schemeClr val="accent1">
                    <a:lumMod val="75000"/>
                  </a:schemeClr>
                </a:solidFill>
              </a:rPr>
              <a:t>USING DATA FOR STATISTICS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549490" y="428267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can manage …</a:t>
            </a:r>
            <a:endParaRPr dirty="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1954398" y="954162"/>
            <a:ext cx="2132700" cy="58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Products</a:t>
            </a:r>
            <a:endParaRPr b="1" dirty="0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2"/>
          </p:nvPr>
        </p:nvSpPr>
        <p:spPr>
          <a:xfrm>
            <a:off x="4292234" y="906729"/>
            <a:ext cx="2132700" cy="58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User</a:t>
            </a:r>
            <a:endParaRPr b="1"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3"/>
          </p:nvPr>
        </p:nvSpPr>
        <p:spPr>
          <a:xfrm>
            <a:off x="6733943" y="923111"/>
            <a:ext cx="2132700" cy="58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Order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78E4D-9B09-42E8-A2C4-1570D90BC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1" t="27583" r="7610" b="8728"/>
          <a:stretch/>
        </p:blipFill>
        <p:spPr>
          <a:xfrm>
            <a:off x="1353860" y="1470918"/>
            <a:ext cx="2158416" cy="1125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D6C91-9ABD-404F-A0E9-F4EDC311D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93" t="27582" r="9651" b="23501"/>
          <a:stretch/>
        </p:blipFill>
        <p:spPr>
          <a:xfrm>
            <a:off x="3628576" y="1464405"/>
            <a:ext cx="2320448" cy="1125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B0F3B-29BC-48A8-8629-3BF10A8372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28" t="39052" r="14793" b="22675"/>
          <a:stretch/>
        </p:blipFill>
        <p:spPr>
          <a:xfrm>
            <a:off x="6032241" y="1464406"/>
            <a:ext cx="2416039" cy="1125545"/>
          </a:xfrm>
          <a:prstGeom prst="rect">
            <a:avLst/>
          </a:prstGeom>
        </p:spPr>
      </p:pic>
      <p:sp>
        <p:nvSpPr>
          <p:cNvPr id="13" name="Google Shape;131;p22">
            <a:extLst>
              <a:ext uri="{FF2B5EF4-FFF2-40B4-BE49-F238E27FC236}">
                <a16:creationId xmlns:a16="http://schemas.microsoft.com/office/drawing/2014/main" id="{771013F0-E3D6-4574-BAD0-9FC0F46BB07D}"/>
              </a:ext>
            </a:extLst>
          </p:cNvPr>
          <p:cNvSpPr txBox="1">
            <a:spLocks/>
          </p:cNvSpPr>
          <p:nvPr/>
        </p:nvSpPr>
        <p:spPr>
          <a:xfrm>
            <a:off x="2053289" y="2571750"/>
            <a:ext cx="2132700" cy="58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◈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◆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◇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⬥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vi-VN" b="1" dirty="0"/>
              <a:t>Event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76C0C-2B32-479B-813A-4336E7709D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63" t="27087" r="24146" b="21289"/>
          <a:stretch/>
        </p:blipFill>
        <p:spPr>
          <a:xfrm>
            <a:off x="1480549" y="3061960"/>
            <a:ext cx="2158416" cy="1054832"/>
          </a:xfrm>
          <a:prstGeom prst="rect">
            <a:avLst/>
          </a:prstGeom>
        </p:spPr>
      </p:pic>
      <p:sp>
        <p:nvSpPr>
          <p:cNvPr id="18" name="Google Shape;131;p22">
            <a:extLst>
              <a:ext uri="{FF2B5EF4-FFF2-40B4-BE49-F238E27FC236}">
                <a16:creationId xmlns:a16="http://schemas.microsoft.com/office/drawing/2014/main" id="{D8C5A188-CBFF-4168-9747-7FA9A817C0D7}"/>
              </a:ext>
            </a:extLst>
          </p:cNvPr>
          <p:cNvSpPr txBox="1">
            <a:spLocks/>
          </p:cNvSpPr>
          <p:nvPr/>
        </p:nvSpPr>
        <p:spPr>
          <a:xfrm>
            <a:off x="4247946" y="2536530"/>
            <a:ext cx="2132700" cy="58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◈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◆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◇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⬥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vi-VN" b="1" dirty="0"/>
              <a:t>Menu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D7F1E-AE3F-43C2-9546-4D27E9DA96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862" t="31227" r="46847" b="29394"/>
          <a:stretch/>
        </p:blipFill>
        <p:spPr>
          <a:xfrm>
            <a:off x="3878516" y="3061960"/>
            <a:ext cx="1537228" cy="1027956"/>
          </a:xfrm>
          <a:prstGeom prst="rect">
            <a:avLst/>
          </a:prstGeom>
        </p:spPr>
      </p:pic>
      <p:sp>
        <p:nvSpPr>
          <p:cNvPr id="21" name="Google Shape;131;p22">
            <a:extLst>
              <a:ext uri="{FF2B5EF4-FFF2-40B4-BE49-F238E27FC236}">
                <a16:creationId xmlns:a16="http://schemas.microsoft.com/office/drawing/2014/main" id="{795BEF23-4AB8-48E4-BEEA-2794286CC253}"/>
              </a:ext>
            </a:extLst>
          </p:cNvPr>
          <p:cNvSpPr txBox="1">
            <a:spLocks/>
          </p:cNvSpPr>
          <p:nvPr/>
        </p:nvSpPr>
        <p:spPr>
          <a:xfrm>
            <a:off x="6613246" y="2517724"/>
            <a:ext cx="2132700" cy="58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◈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◆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◇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⬥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nos"/>
              <a:buChar char="⬦"/>
              <a:defRPr sz="16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vi-VN" b="1" dirty="0"/>
              <a:t>Pages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4E6DEF-33B0-4C63-8ADB-58921BD164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54" t="39570" r="7610" b="12647"/>
          <a:stretch/>
        </p:blipFill>
        <p:spPr>
          <a:xfrm>
            <a:off x="5586719" y="2991246"/>
            <a:ext cx="2867239" cy="11255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245</Words>
  <Application>Microsoft Office PowerPoint</Application>
  <PresentationFormat>On-screen Show (16:9)</PresentationFormat>
  <Paragraphs>76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Tinos</vt:lpstr>
      <vt:lpstr>Oswald</vt:lpstr>
      <vt:lpstr>Quintus template</vt:lpstr>
      <vt:lpstr>GROUP 1  SNEAKER SHOP</vt:lpstr>
      <vt:lpstr>Who We Are</vt:lpstr>
      <vt:lpstr>1. CUSTOMER BENEFITS</vt:lpstr>
      <vt:lpstr>PowerPoint Presentation</vt:lpstr>
      <vt:lpstr>Easy to search!</vt:lpstr>
      <vt:lpstr>Payment in  many ways</vt:lpstr>
      <vt:lpstr>2. BUSINESS BENEFITS</vt:lpstr>
      <vt:lpstr>89,526</vt:lpstr>
      <vt:lpstr>Business can manage …</vt:lpstr>
      <vt:lpstr>Easy to use management functions</vt:lpstr>
      <vt:lpstr>ORDER PROCESS IS EASY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SNEAKER SHOP</dc:title>
  <dc:creator>Adminss</dc:creator>
  <cp:lastModifiedBy>Nguyễn Hạ Vy</cp:lastModifiedBy>
  <cp:revision>26</cp:revision>
  <dcterms:modified xsi:type="dcterms:W3CDTF">2021-07-16T16:12:54Z</dcterms:modified>
</cp:coreProperties>
</file>